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ags/tag5.xml" ContentType="application/vnd.openxmlformats-officedocument.presentationml.tags+xml"/>
  <Override PartName="/ppt/theme/theme5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6" r:id="rId2"/>
    <p:sldMasterId id="2147483702" r:id="rId3"/>
    <p:sldMasterId id="2147483708" r:id="rId4"/>
  </p:sldMasterIdLst>
  <p:notesMasterIdLst>
    <p:notesMasterId r:id="rId10"/>
  </p:notesMasterIdLst>
  <p:sldIdLst>
    <p:sldId id="257" r:id="rId5"/>
    <p:sldId id="258" r:id="rId6"/>
    <p:sldId id="291" r:id="rId7"/>
    <p:sldId id="296" r:id="rId8"/>
    <p:sldId id="289" r:id="rId9"/>
  </p:sldIdLst>
  <p:sldSz cx="12192000" cy="6858000"/>
  <p:notesSz cx="6858000" cy="9144000"/>
  <p:custDataLst>
    <p:tags r:id="rId11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oanna Pavlopoulou" initials="IP" lastIdx="6" clrIdx="0">
    <p:extLst>
      <p:ext uri="{19B8F6BF-5375-455C-9EA6-DF929625EA0E}">
        <p15:presenceInfo xmlns:p15="http://schemas.microsoft.com/office/powerpoint/2012/main" userId="0d208315440dd708" providerId="Windows Live"/>
      </p:ext>
    </p:extLst>
  </p:cmAuthor>
  <p:cmAuthor id="2" name="Theodora Stavrou" initials="TS" lastIdx="2" clrIdx="1">
    <p:extLst>
      <p:ext uri="{19B8F6BF-5375-455C-9EA6-DF929625EA0E}">
        <p15:presenceInfo xmlns:p15="http://schemas.microsoft.com/office/powerpoint/2012/main" userId="8b7d6c786ff96c5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8" autoAdjust="0"/>
    <p:restoredTop sz="94660"/>
  </p:normalViewPr>
  <p:slideViewPr>
    <p:cSldViewPr snapToGrid="0">
      <p:cViewPr varScale="1">
        <p:scale>
          <a:sx n="67" d="100"/>
          <a:sy n="67" d="100"/>
        </p:scale>
        <p:origin x="4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A060E-A514-4783-8BC6-B17569021437}" type="datetimeFigureOut">
              <a:rPr lang="el-GR" smtClean="0"/>
              <a:t>12/11/2021</a:t>
            </a:fld>
            <a:endParaRPr lang="el-G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5EE66-3295-4410-B820-6A58F26383CD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78117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8096250" cy="3429000"/>
          </a:xfrm>
          <a:custGeom>
            <a:avLst/>
            <a:gdLst/>
            <a:ahLst/>
            <a:cxnLst/>
            <a:rect l="l" t="t" r="r" b="b"/>
            <a:pathLst>
              <a:path w="8096250" h="3429000">
                <a:moveTo>
                  <a:pt x="8096250" y="0"/>
                </a:moveTo>
                <a:lnTo>
                  <a:pt x="0" y="0"/>
                </a:lnTo>
                <a:lnTo>
                  <a:pt x="0" y="3429000"/>
                </a:lnTo>
                <a:lnTo>
                  <a:pt x="8096250" y="3429000"/>
                </a:lnTo>
                <a:lnTo>
                  <a:pt x="8096250" y="0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0" y="3429000"/>
            <a:ext cx="8096250" cy="1143000"/>
          </a:xfrm>
          <a:custGeom>
            <a:avLst/>
            <a:gdLst/>
            <a:ahLst/>
            <a:cxnLst/>
            <a:rect l="l" t="t" r="r" b="b"/>
            <a:pathLst>
              <a:path w="8096250" h="1143000">
                <a:moveTo>
                  <a:pt x="8096250" y="0"/>
                </a:moveTo>
                <a:lnTo>
                  <a:pt x="0" y="0"/>
                </a:lnTo>
                <a:lnTo>
                  <a:pt x="0" y="1143000"/>
                </a:lnTo>
                <a:lnTo>
                  <a:pt x="8096250" y="1143000"/>
                </a:lnTo>
                <a:lnTo>
                  <a:pt x="8096250" y="0"/>
                </a:lnTo>
                <a:close/>
              </a:path>
            </a:pathLst>
          </a:custGeom>
          <a:solidFill>
            <a:srgbClr val="46464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92440" y="0"/>
            <a:ext cx="4099559" cy="343204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01650" y="1374876"/>
            <a:ext cx="11188700" cy="1379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577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23032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8096250" cy="3429000"/>
          </a:xfrm>
          <a:custGeom>
            <a:avLst/>
            <a:gdLst/>
            <a:ahLst/>
            <a:cxnLst/>
            <a:rect l="l" t="t" r="r" b="b"/>
            <a:pathLst>
              <a:path w="8096250" h="3429000">
                <a:moveTo>
                  <a:pt x="8096250" y="0"/>
                </a:moveTo>
                <a:lnTo>
                  <a:pt x="0" y="0"/>
                </a:lnTo>
                <a:lnTo>
                  <a:pt x="0" y="3429000"/>
                </a:lnTo>
                <a:lnTo>
                  <a:pt x="8096250" y="3429000"/>
                </a:lnTo>
                <a:lnTo>
                  <a:pt x="8096250" y="0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0" y="3429000"/>
            <a:ext cx="8096250" cy="1143000"/>
          </a:xfrm>
          <a:custGeom>
            <a:avLst/>
            <a:gdLst/>
            <a:ahLst/>
            <a:cxnLst/>
            <a:rect l="l" t="t" r="r" b="b"/>
            <a:pathLst>
              <a:path w="8096250" h="1143000">
                <a:moveTo>
                  <a:pt x="8096250" y="0"/>
                </a:moveTo>
                <a:lnTo>
                  <a:pt x="0" y="0"/>
                </a:lnTo>
                <a:lnTo>
                  <a:pt x="0" y="1143000"/>
                </a:lnTo>
                <a:lnTo>
                  <a:pt x="8096250" y="1143000"/>
                </a:lnTo>
                <a:lnTo>
                  <a:pt x="8096250" y="0"/>
                </a:lnTo>
                <a:close/>
              </a:path>
            </a:pathLst>
          </a:custGeom>
          <a:solidFill>
            <a:srgbClr val="46464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92440" y="0"/>
            <a:ext cx="4099559" cy="343204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01650" y="1374876"/>
            <a:ext cx="11188700" cy="1379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249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07485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74475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CDE2F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47559" y="0"/>
            <a:ext cx="5041392" cy="685799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1988036"/>
            <a:ext cx="10922000" cy="2665730"/>
          </a:xfrm>
          <a:custGeom>
            <a:avLst/>
            <a:gdLst/>
            <a:ahLst/>
            <a:cxnLst/>
            <a:rect l="l" t="t" r="r" b="b"/>
            <a:pathLst>
              <a:path w="10922000" h="2665729">
                <a:moveTo>
                  <a:pt x="10922000" y="0"/>
                </a:moveTo>
                <a:lnTo>
                  <a:pt x="0" y="0"/>
                </a:lnTo>
                <a:lnTo>
                  <a:pt x="0" y="2665243"/>
                </a:lnTo>
                <a:lnTo>
                  <a:pt x="10922000" y="2665243"/>
                </a:lnTo>
                <a:lnTo>
                  <a:pt x="10922000" y="0"/>
                </a:lnTo>
                <a:close/>
              </a:path>
            </a:pathLst>
          </a:custGeom>
          <a:solidFill>
            <a:srgbClr val="2C5AA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42035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82684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6AA95-5F4B-4945-B3AD-20C26CD4B7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B445B1-2D9E-4509-A3D7-86F444D3F6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7EF8A-C429-4D37-AD7D-9CC5B76B1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858A-53F6-4E01-8A46-6E5A2D81AB59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52408-2F7F-4726-9F67-1B240F1C9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4B3DB-9C57-4F04-9053-3BAE2D952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C7F9-1141-4E83-9FB7-2BF9D12968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101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2697C-B42C-41A6-9B99-91B019E97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3B13B-E251-4846-87B5-F0BE9EA72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4CC28-A909-4BB7-AC2A-E3F30A01C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858A-53F6-4E01-8A46-6E5A2D81AB59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22211-7184-4F11-8199-3C11A8E36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AC469-C897-4046-92CD-26B2DAB02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C7F9-1141-4E83-9FB7-2BF9D12968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128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7EF74-CFF2-47A1-922A-20744200A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56F725-19D3-4CEA-AFDB-B2C226B91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5FFB0-1D22-4BA3-B735-D92E124C1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858A-53F6-4E01-8A46-6E5A2D81AB59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3186B-7734-4636-99E6-469F258F6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EE4E3-95AC-4E90-9825-85C1FA2EA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C7F9-1141-4E83-9FB7-2BF9D12968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455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5E50E-00C0-46E8-9B02-84E43E0AE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C1698-EAAF-437F-B10F-2436852604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E1BF3-E33D-4F34-B31F-72C9583DE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3081E5-87BA-477E-91E8-C84D553A8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858A-53F6-4E01-8A46-6E5A2D81AB59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F0B081-A3E7-4EC5-A29E-4A9BA9E40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87F6BF-D660-4E88-B356-84A30114E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C7F9-1141-4E83-9FB7-2BF9D12968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594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253630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4DE7C-11FA-41A6-A7D4-90A40BD7D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0FA44-55D2-4C12-A4E2-261A65DF5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6FBBD8-5E55-4E94-809B-F02E860CA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8F374D-4EAC-4FE2-BCA2-C9043018B2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39E91B-50F1-49AB-8936-E42BE5F4D4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6C0E1D-4C0F-4624-BEF6-B10AC4377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858A-53F6-4E01-8A46-6E5A2D81AB59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AC641F-3E5E-4EA1-8872-626739079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AC6473-0658-43F8-BE2A-1332B826B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C7F9-1141-4E83-9FB7-2BF9D12968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270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4446C-B755-4017-8889-CD85BA3E0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CCDA52-FAE0-498D-A67D-FF14CCD83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858A-53F6-4E01-8A46-6E5A2D81AB59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97B5D3-4AD5-400E-B611-24D639A5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30D98C-4FF8-4B2A-823D-A94BF85FD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C7F9-1141-4E83-9FB7-2BF9D12968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7377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3259EA-2689-4AF8-BF3B-DC51F20AF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858A-53F6-4E01-8A46-6E5A2D81AB59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9F8E18-8D87-4789-B081-5F288EF52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70E2E6-C0C5-4065-B20E-D75A3A064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C7F9-1141-4E83-9FB7-2BF9D12968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629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7A9DF-DA1F-4B07-8CD5-568F9D6A9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545C9-A2BA-49A5-A050-828ABE8F7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C76D3C-3BE0-4D7C-A337-41F347565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7AD152-EE4D-41E7-B25C-BE98EF590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858A-53F6-4E01-8A46-6E5A2D81AB59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74A42-1FE3-43D3-A928-EC43B9E0B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DB5432-ADA8-408F-AA14-88E091B9D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C7F9-1141-4E83-9FB7-2BF9D12968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2380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0B8B4-154A-40D0-89E6-D5B738CB9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327367-0E47-435B-B1ED-D8C957B064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FFF2C-7109-43EB-9781-EFB0048B11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886B3-B25D-4B33-8C2F-22AD39477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858A-53F6-4E01-8A46-6E5A2D81AB59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17279D-DE3A-4F98-B929-BFBD2E994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0A888-DBB0-4AB3-BAC4-3F74F2463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C7F9-1141-4E83-9FB7-2BF9D12968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6977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8807F-E49C-4340-AA38-6AFC164DE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1CC9A6-03A6-4102-B496-CB287B1AF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81B6E-DC99-4D15-B564-2BDD02FDE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858A-53F6-4E01-8A46-6E5A2D81AB59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F77E4-98C9-43ED-B72C-1A863A2AF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BB11C-553F-4CDF-808B-8EFA062C0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C7F9-1141-4E83-9FB7-2BF9D12968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4899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85EDCF-AFC5-4557-BAE7-F221E705CA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433C63-5345-4278-804F-DDD1D7357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C49E2-A9FC-44AC-B47B-5E5A24FD0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858A-53F6-4E01-8A46-6E5A2D81AB59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947EA-A99B-47F9-A1CC-FEEAFD091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3F2C2-FE23-4978-9B98-80D36069C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C7F9-1141-4E83-9FB7-2BF9D12968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42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51541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CDE2F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47559" y="0"/>
            <a:ext cx="5041392" cy="685799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1988036"/>
            <a:ext cx="10922000" cy="2665730"/>
          </a:xfrm>
          <a:custGeom>
            <a:avLst/>
            <a:gdLst/>
            <a:ahLst/>
            <a:cxnLst/>
            <a:rect l="l" t="t" r="r" b="b"/>
            <a:pathLst>
              <a:path w="10922000" h="2665729">
                <a:moveTo>
                  <a:pt x="10922000" y="0"/>
                </a:moveTo>
                <a:lnTo>
                  <a:pt x="0" y="0"/>
                </a:lnTo>
                <a:lnTo>
                  <a:pt x="0" y="2665243"/>
                </a:lnTo>
                <a:lnTo>
                  <a:pt x="10922000" y="2665243"/>
                </a:lnTo>
                <a:lnTo>
                  <a:pt x="10922000" y="0"/>
                </a:lnTo>
                <a:close/>
              </a:path>
            </a:pathLst>
          </a:custGeom>
          <a:solidFill>
            <a:srgbClr val="2C5AA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7414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4393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8096250" cy="3429000"/>
          </a:xfrm>
          <a:custGeom>
            <a:avLst/>
            <a:gdLst/>
            <a:ahLst/>
            <a:cxnLst/>
            <a:rect l="l" t="t" r="r" b="b"/>
            <a:pathLst>
              <a:path w="8096250" h="3429000">
                <a:moveTo>
                  <a:pt x="8096250" y="0"/>
                </a:moveTo>
                <a:lnTo>
                  <a:pt x="0" y="0"/>
                </a:lnTo>
                <a:lnTo>
                  <a:pt x="0" y="3429000"/>
                </a:lnTo>
                <a:lnTo>
                  <a:pt x="8096250" y="3429000"/>
                </a:lnTo>
                <a:lnTo>
                  <a:pt x="8096250" y="0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0" y="3429000"/>
            <a:ext cx="8096250" cy="1143000"/>
          </a:xfrm>
          <a:custGeom>
            <a:avLst/>
            <a:gdLst/>
            <a:ahLst/>
            <a:cxnLst/>
            <a:rect l="l" t="t" r="r" b="b"/>
            <a:pathLst>
              <a:path w="8096250" h="1143000">
                <a:moveTo>
                  <a:pt x="8096250" y="0"/>
                </a:moveTo>
                <a:lnTo>
                  <a:pt x="0" y="0"/>
                </a:lnTo>
                <a:lnTo>
                  <a:pt x="0" y="1143000"/>
                </a:lnTo>
                <a:lnTo>
                  <a:pt x="8096250" y="1143000"/>
                </a:lnTo>
                <a:lnTo>
                  <a:pt x="8096250" y="0"/>
                </a:lnTo>
                <a:close/>
              </a:path>
            </a:pathLst>
          </a:custGeom>
          <a:solidFill>
            <a:srgbClr val="46464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92440" y="0"/>
            <a:ext cx="4099559" cy="343204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01650" y="1374876"/>
            <a:ext cx="11188700" cy="1379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7863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89382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9070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CDE2F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47559" y="0"/>
            <a:ext cx="5041392" cy="685799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1988036"/>
            <a:ext cx="10922000" cy="2665730"/>
          </a:xfrm>
          <a:custGeom>
            <a:avLst/>
            <a:gdLst/>
            <a:ahLst/>
            <a:cxnLst/>
            <a:rect l="l" t="t" r="r" b="b"/>
            <a:pathLst>
              <a:path w="10922000" h="2665729">
                <a:moveTo>
                  <a:pt x="10922000" y="0"/>
                </a:moveTo>
                <a:lnTo>
                  <a:pt x="0" y="0"/>
                </a:lnTo>
                <a:lnTo>
                  <a:pt x="0" y="2665243"/>
                </a:lnTo>
                <a:lnTo>
                  <a:pt x="10922000" y="2665243"/>
                </a:lnTo>
                <a:lnTo>
                  <a:pt x="10922000" y="0"/>
                </a:lnTo>
                <a:close/>
              </a:path>
            </a:pathLst>
          </a:custGeom>
          <a:solidFill>
            <a:srgbClr val="2C5AA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47396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3" Type="http://schemas.openxmlformats.org/officeDocument/2006/relationships/slideLayout" Target="../slideLayouts/slideLayout8.xml"/><Relationship Id="rId7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9.xml"/><Relationship Id="rId9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13.xml"/><Relationship Id="rId7" Type="http://schemas.openxmlformats.org/officeDocument/2006/relationships/vmlDrawing" Target="../drawings/vmlDrawing3.v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14.xml"/><Relationship Id="rId9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oleObject" Target="../embeddings/oleObject4.bin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58D99EFF-7CE9-40B4-A6FE-2AE79E7E9A1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202772926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" name="think-cell Slide" r:id="rId9" imgW="395" imgH="396" progId="TCLayout.ActiveDocument.1">
                  <p:embed/>
                </p:oleObj>
              </mc:Choice>
              <mc:Fallback>
                <p:oleObj name="think-cell Slide" r:id="rId9" imgW="395" imgH="396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58D99EFF-7CE9-40B4-A6FE-2AE79E7E9A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bg object 16"/>
          <p:cNvSpPr/>
          <p:nvPr/>
        </p:nvSpPr>
        <p:spPr>
          <a:xfrm>
            <a:off x="0" y="0"/>
            <a:ext cx="12192000" cy="1226185"/>
          </a:xfrm>
          <a:custGeom>
            <a:avLst/>
            <a:gdLst/>
            <a:ahLst/>
            <a:cxnLst/>
            <a:rect l="l" t="t" r="r" b="b"/>
            <a:pathLst>
              <a:path w="12192000" h="1226185">
                <a:moveTo>
                  <a:pt x="12192000" y="0"/>
                </a:moveTo>
                <a:lnTo>
                  <a:pt x="0" y="0"/>
                </a:lnTo>
                <a:lnTo>
                  <a:pt x="0" y="1021662"/>
                </a:lnTo>
                <a:lnTo>
                  <a:pt x="5396" y="1068514"/>
                </a:lnTo>
                <a:lnTo>
                  <a:pt x="20768" y="1111524"/>
                </a:lnTo>
                <a:lnTo>
                  <a:pt x="44889" y="1149463"/>
                </a:lnTo>
                <a:lnTo>
                  <a:pt x="76533" y="1181107"/>
                </a:lnTo>
                <a:lnTo>
                  <a:pt x="114472" y="1205228"/>
                </a:lnTo>
                <a:lnTo>
                  <a:pt x="157481" y="1220600"/>
                </a:lnTo>
                <a:lnTo>
                  <a:pt x="204333" y="1225997"/>
                </a:lnTo>
                <a:lnTo>
                  <a:pt x="11987665" y="1225997"/>
                </a:lnTo>
                <a:lnTo>
                  <a:pt x="12034517" y="1220600"/>
                </a:lnTo>
                <a:lnTo>
                  <a:pt x="12077526" y="1205228"/>
                </a:lnTo>
                <a:lnTo>
                  <a:pt x="12115466" y="1181107"/>
                </a:lnTo>
                <a:lnTo>
                  <a:pt x="12147109" y="1149463"/>
                </a:lnTo>
                <a:lnTo>
                  <a:pt x="12171231" y="1111524"/>
                </a:lnTo>
                <a:lnTo>
                  <a:pt x="12186603" y="1068514"/>
                </a:lnTo>
                <a:lnTo>
                  <a:pt x="12192000" y="1021662"/>
                </a:lnTo>
                <a:lnTo>
                  <a:pt x="1219200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50342" y="3020059"/>
            <a:ext cx="9491314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48859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58D99EFF-7CE9-40B4-A6FE-2AE79E7E9A1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290358612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" name="think-cell Slide" r:id="rId9" imgW="395" imgH="396" progId="TCLayout.ActiveDocument.1">
                  <p:embed/>
                </p:oleObj>
              </mc:Choice>
              <mc:Fallback>
                <p:oleObj name="think-cell Slide" r:id="rId9" imgW="395" imgH="396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58D99EFF-7CE9-40B4-A6FE-2AE79E7E9A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bg object 16"/>
          <p:cNvSpPr/>
          <p:nvPr/>
        </p:nvSpPr>
        <p:spPr>
          <a:xfrm>
            <a:off x="0" y="0"/>
            <a:ext cx="12192000" cy="1226185"/>
          </a:xfrm>
          <a:custGeom>
            <a:avLst/>
            <a:gdLst/>
            <a:ahLst/>
            <a:cxnLst/>
            <a:rect l="l" t="t" r="r" b="b"/>
            <a:pathLst>
              <a:path w="12192000" h="1226185">
                <a:moveTo>
                  <a:pt x="12192000" y="0"/>
                </a:moveTo>
                <a:lnTo>
                  <a:pt x="0" y="0"/>
                </a:lnTo>
                <a:lnTo>
                  <a:pt x="0" y="1021662"/>
                </a:lnTo>
                <a:lnTo>
                  <a:pt x="5396" y="1068514"/>
                </a:lnTo>
                <a:lnTo>
                  <a:pt x="20768" y="1111524"/>
                </a:lnTo>
                <a:lnTo>
                  <a:pt x="44889" y="1149463"/>
                </a:lnTo>
                <a:lnTo>
                  <a:pt x="76533" y="1181107"/>
                </a:lnTo>
                <a:lnTo>
                  <a:pt x="114472" y="1205228"/>
                </a:lnTo>
                <a:lnTo>
                  <a:pt x="157481" y="1220600"/>
                </a:lnTo>
                <a:lnTo>
                  <a:pt x="204333" y="1225997"/>
                </a:lnTo>
                <a:lnTo>
                  <a:pt x="11987665" y="1225997"/>
                </a:lnTo>
                <a:lnTo>
                  <a:pt x="12034517" y="1220600"/>
                </a:lnTo>
                <a:lnTo>
                  <a:pt x="12077526" y="1205228"/>
                </a:lnTo>
                <a:lnTo>
                  <a:pt x="12115466" y="1181107"/>
                </a:lnTo>
                <a:lnTo>
                  <a:pt x="12147109" y="1149463"/>
                </a:lnTo>
                <a:lnTo>
                  <a:pt x="12171231" y="1111524"/>
                </a:lnTo>
                <a:lnTo>
                  <a:pt x="12186603" y="1068514"/>
                </a:lnTo>
                <a:lnTo>
                  <a:pt x="12192000" y="1021662"/>
                </a:lnTo>
                <a:lnTo>
                  <a:pt x="1219200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50342" y="3020059"/>
            <a:ext cx="9491314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644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58D99EFF-7CE9-40B4-A6FE-2AE79E7E9A1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286849382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2" name="think-cell Slide" r:id="rId9" imgW="395" imgH="396" progId="TCLayout.ActiveDocument.1">
                  <p:embed/>
                </p:oleObj>
              </mc:Choice>
              <mc:Fallback>
                <p:oleObj name="think-cell Slide" r:id="rId9" imgW="395" imgH="396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58D99EFF-7CE9-40B4-A6FE-2AE79E7E9A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bg object 16"/>
          <p:cNvSpPr/>
          <p:nvPr/>
        </p:nvSpPr>
        <p:spPr>
          <a:xfrm>
            <a:off x="0" y="0"/>
            <a:ext cx="12192000" cy="1226185"/>
          </a:xfrm>
          <a:custGeom>
            <a:avLst/>
            <a:gdLst/>
            <a:ahLst/>
            <a:cxnLst/>
            <a:rect l="l" t="t" r="r" b="b"/>
            <a:pathLst>
              <a:path w="12192000" h="1226185">
                <a:moveTo>
                  <a:pt x="12192000" y="0"/>
                </a:moveTo>
                <a:lnTo>
                  <a:pt x="0" y="0"/>
                </a:lnTo>
                <a:lnTo>
                  <a:pt x="0" y="1021662"/>
                </a:lnTo>
                <a:lnTo>
                  <a:pt x="5396" y="1068514"/>
                </a:lnTo>
                <a:lnTo>
                  <a:pt x="20768" y="1111524"/>
                </a:lnTo>
                <a:lnTo>
                  <a:pt x="44889" y="1149463"/>
                </a:lnTo>
                <a:lnTo>
                  <a:pt x="76533" y="1181107"/>
                </a:lnTo>
                <a:lnTo>
                  <a:pt x="114472" y="1205228"/>
                </a:lnTo>
                <a:lnTo>
                  <a:pt x="157481" y="1220600"/>
                </a:lnTo>
                <a:lnTo>
                  <a:pt x="204333" y="1225997"/>
                </a:lnTo>
                <a:lnTo>
                  <a:pt x="11987665" y="1225997"/>
                </a:lnTo>
                <a:lnTo>
                  <a:pt x="12034517" y="1220600"/>
                </a:lnTo>
                <a:lnTo>
                  <a:pt x="12077526" y="1205228"/>
                </a:lnTo>
                <a:lnTo>
                  <a:pt x="12115466" y="1181107"/>
                </a:lnTo>
                <a:lnTo>
                  <a:pt x="12147109" y="1149463"/>
                </a:lnTo>
                <a:lnTo>
                  <a:pt x="12171231" y="1111524"/>
                </a:lnTo>
                <a:lnTo>
                  <a:pt x="12186603" y="1068514"/>
                </a:lnTo>
                <a:lnTo>
                  <a:pt x="12192000" y="1021662"/>
                </a:lnTo>
                <a:lnTo>
                  <a:pt x="1219200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50342" y="3020059"/>
            <a:ext cx="9491314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0634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E6110ECD-0C09-4DE0-81B8-6B7EBFED852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5554489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think-cell Slide" r:id="rId15" imgW="395" imgH="396" progId="TCLayout.ActiveDocument.1">
                  <p:embed/>
                </p:oleObj>
              </mc:Choice>
              <mc:Fallback>
                <p:oleObj name="think-cell Slide" r:id="rId15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473747-8D2F-4F21-A57C-6AF192915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2B285-78A0-45F5-8EF8-1B66CF12C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8C928-29C3-489D-80C4-264A5EC3F6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E858A-53F6-4E01-8A46-6E5A2D81AB59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A6F01-CB75-4EEC-B00C-1273DADE92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ACC24-5686-4A34-BCED-FDD5D3BE43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5C7F9-1141-4E83-9FB7-2BF9D12968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55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649" y="1374876"/>
            <a:ext cx="7434987" cy="1382430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2700" marR="5080" lvl="0">
              <a:lnSpc>
                <a:spcPts val="4900"/>
              </a:lnSpc>
              <a:spcBef>
                <a:spcPts val="980"/>
              </a:spcBef>
            </a:pPr>
            <a:r>
              <a:rPr lang="el-GR" sz="4800" spc="-5" dirty="0">
                <a:solidFill>
                  <a:srgbClr val="FFFFFF"/>
                </a:solidFill>
                <a:latin typeface="Georgia"/>
                <a:cs typeface="Georgia"/>
              </a:rPr>
              <a:t>Αναμνηστική δόση εμβολίου κατά του </a:t>
            </a:r>
            <a:r>
              <a:rPr lang="en-US" sz="4800" spc="-5" dirty="0">
                <a:solidFill>
                  <a:srgbClr val="FFFFFF"/>
                </a:solidFill>
                <a:latin typeface="Georgia"/>
                <a:cs typeface="Georgia"/>
              </a:rPr>
              <a:t>covid 19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9112" y="3594658"/>
            <a:ext cx="532193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lvl="0">
              <a:spcBef>
                <a:spcPts val="100"/>
              </a:spcBef>
            </a:pPr>
            <a:r>
              <a:rPr lang="el-GR" sz="2000" i="1" spc="-10" dirty="0">
                <a:solidFill>
                  <a:srgbClr val="FFFFFF"/>
                </a:solidFill>
                <a:latin typeface="Georgia"/>
                <a:cs typeface="Georgia"/>
              </a:rPr>
              <a:t>Οδηγίες για τον εμβολιασμό με την Αναμνηστική δόση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Georg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77224" y="5221439"/>
            <a:ext cx="2472535" cy="1226693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05952" y="5301841"/>
            <a:ext cx="1087515" cy="10658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>
            <a:extLst>
              <a:ext uri="{FF2B5EF4-FFF2-40B4-BE49-F238E27FC236}">
                <a16:creationId xmlns:a16="http://schemas.microsoft.com/office/drawing/2014/main" id="{1C07540C-09A3-44A7-A639-066B4AE1094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4945897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0"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13" name="Object 12" hidden="1">
                        <a:extLst>
                          <a:ext uri="{FF2B5EF4-FFF2-40B4-BE49-F238E27FC236}">
                            <a16:creationId xmlns:a16="http://schemas.microsoft.com/office/drawing/2014/main" id="{1C07540C-09A3-44A7-A639-066B4AE109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bject 5"/>
          <p:cNvSpPr/>
          <p:nvPr/>
        </p:nvSpPr>
        <p:spPr>
          <a:xfrm>
            <a:off x="2" y="0"/>
            <a:ext cx="12192000" cy="1061545"/>
          </a:xfrm>
          <a:custGeom>
            <a:avLst/>
            <a:gdLst/>
            <a:ahLst/>
            <a:cxnLst/>
            <a:rect l="l" t="t" r="r" b="b"/>
            <a:pathLst>
              <a:path w="12192000" h="1226185">
                <a:moveTo>
                  <a:pt x="12192000" y="0"/>
                </a:moveTo>
                <a:lnTo>
                  <a:pt x="0" y="0"/>
                </a:lnTo>
                <a:lnTo>
                  <a:pt x="0" y="1021664"/>
                </a:lnTo>
                <a:lnTo>
                  <a:pt x="5396" y="1068516"/>
                </a:lnTo>
                <a:lnTo>
                  <a:pt x="20767" y="1111525"/>
                </a:lnTo>
                <a:lnTo>
                  <a:pt x="44887" y="1149463"/>
                </a:lnTo>
                <a:lnTo>
                  <a:pt x="76530" y="1181106"/>
                </a:lnTo>
                <a:lnTo>
                  <a:pt x="114469" y="1205226"/>
                </a:lnTo>
                <a:lnTo>
                  <a:pt x="157478" y="1220598"/>
                </a:lnTo>
                <a:lnTo>
                  <a:pt x="204330" y="1225994"/>
                </a:lnTo>
                <a:lnTo>
                  <a:pt x="11987657" y="1225994"/>
                </a:lnTo>
                <a:lnTo>
                  <a:pt x="12034509" y="1220598"/>
                </a:lnTo>
                <a:lnTo>
                  <a:pt x="12077520" y="1205226"/>
                </a:lnTo>
                <a:lnTo>
                  <a:pt x="12115461" y="1181106"/>
                </a:lnTo>
                <a:lnTo>
                  <a:pt x="12147107" y="1149463"/>
                </a:lnTo>
                <a:lnTo>
                  <a:pt x="12171229" y="1111525"/>
                </a:lnTo>
                <a:lnTo>
                  <a:pt x="12186602" y="1068516"/>
                </a:lnTo>
                <a:lnTo>
                  <a:pt x="12192000" y="1021664"/>
                </a:lnTo>
                <a:lnTo>
                  <a:pt x="1219200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30212" y="72115"/>
            <a:ext cx="9949514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l-GR" sz="3200" kern="1200" dirty="0">
                <a:solidFill>
                  <a:srgbClr val="2C5AA0"/>
                </a:solidFill>
                <a:latin typeface="Georgia" panose="02040502050405020303" pitchFamily="18" charset="0"/>
                <a:ea typeface="+mn-ea"/>
              </a:rPr>
              <a:t>Συστάσεις για τη χορήγηση αναμνηστικής δόσης του εμβολίου</a:t>
            </a:r>
            <a:r>
              <a:rPr lang="en-GB" sz="3200" kern="1200" dirty="0">
                <a:solidFill>
                  <a:srgbClr val="2C5AA0"/>
                </a:solidFill>
                <a:latin typeface="Georgia" panose="02040502050405020303" pitchFamily="18" charset="0"/>
                <a:ea typeface="+mn-ea"/>
              </a:rPr>
              <a:t> </a:t>
            </a:r>
            <a:r>
              <a:rPr lang="el-GR" sz="3200" kern="1200" dirty="0" err="1">
                <a:solidFill>
                  <a:srgbClr val="2C5AA0"/>
                </a:solidFill>
                <a:latin typeface="Georgia" panose="02040502050405020303" pitchFamily="18" charset="0"/>
                <a:ea typeface="+mn-ea"/>
              </a:rPr>
              <a:t>κατ</a:t>
            </a:r>
            <a:r>
              <a:rPr lang="en-GB" sz="3200" kern="1200" dirty="0" err="1">
                <a:solidFill>
                  <a:srgbClr val="2C5AA0"/>
                </a:solidFill>
                <a:latin typeface="Georgia" panose="02040502050405020303" pitchFamily="18" charset="0"/>
                <a:ea typeface="+mn-ea"/>
              </a:rPr>
              <a:t>ά</a:t>
            </a:r>
            <a:r>
              <a:rPr lang="el-GR" sz="3200" kern="1200" dirty="0">
                <a:solidFill>
                  <a:srgbClr val="2C5AA0"/>
                </a:solidFill>
                <a:latin typeface="Georgia" panose="02040502050405020303" pitchFamily="18" charset="0"/>
                <a:ea typeface="+mn-ea"/>
              </a:rPr>
              <a:t> του </a:t>
            </a:r>
            <a:r>
              <a:rPr lang="el-GR" sz="3200" kern="1200" dirty="0" err="1">
                <a:solidFill>
                  <a:srgbClr val="2C5AA0"/>
                </a:solidFill>
                <a:latin typeface="Georgia" panose="02040502050405020303" pitchFamily="18" charset="0"/>
                <a:ea typeface="+mn-ea"/>
              </a:rPr>
              <a:t>κορωνοϊού</a:t>
            </a:r>
            <a:endParaRPr sz="3200" kern="1200" dirty="0">
              <a:solidFill>
                <a:srgbClr val="2C5AA0"/>
              </a:solidFill>
              <a:latin typeface="Georgia" panose="02040502050405020303" pitchFamily="18" charset="0"/>
              <a:ea typeface="+mn-e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682920" y="6490715"/>
            <a:ext cx="819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74668" y="1595275"/>
            <a:ext cx="11056283" cy="412286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>
              <a:lnSpc>
                <a:spcPct val="97200"/>
              </a:lnSpc>
              <a:spcBef>
                <a:spcPts val="150"/>
              </a:spcBef>
            </a:pPr>
            <a:r>
              <a:rPr lang="el-GR" b="1" dirty="0">
                <a:solidFill>
                  <a:srgbClr val="2C5AA0"/>
                </a:solidFill>
                <a:latin typeface="Georgia" panose="02040502050405020303" pitchFamily="18" charset="0"/>
                <a:cs typeface="Arial"/>
              </a:rPr>
              <a:t>Οδηγίες για τον γενικό πληθυσμό</a:t>
            </a:r>
            <a:r>
              <a:rPr lang="en-US" dirty="0">
                <a:solidFill>
                  <a:srgbClr val="2C5AA0"/>
                </a:solidFill>
                <a:latin typeface="Georgia" panose="02040502050405020303" pitchFamily="18" charset="0"/>
                <a:cs typeface="Arial"/>
              </a:rPr>
              <a:t>:</a:t>
            </a:r>
            <a:endParaRPr lang="el-GR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12700" marR="5080" lvl="0">
              <a:lnSpc>
                <a:spcPct val="97200"/>
              </a:lnSpc>
              <a:spcBef>
                <a:spcPts val="150"/>
              </a:spcBef>
            </a:pPr>
            <a:endParaRPr lang="el-GR" sz="1400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12700" marR="5080" lvl="0">
              <a:lnSpc>
                <a:spcPct val="97200"/>
              </a:lnSpc>
              <a:spcBef>
                <a:spcPts val="150"/>
              </a:spcBef>
            </a:pPr>
            <a:r>
              <a:rPr lang="el-GR" sz="1600" b="1" dirty="0">
                <a:latin typeface="Georgia" panose="02040502050405020303" pitchFamily="18" charset="0"/>
                <a:cs typeface="Arial" panose="020B0604020202020204" pitchFamily="34" charset="0"/>
              </a:rPr>
              <a:t>Όλοι οι πολίτες άνω των 18 ετών μπορούν να κάνουν</a:t>
            </a:r>
            <a:r>
              <a:rPr lang="el-GR" sz="1600" b="1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el-GR" sz="1600" b="1" dirty="0">
                <a:latin typeface="Georgia" panose="02040502050405020303" pitchFamily="18" charset="0"/>
                <a:cs typeface="Arial" panose="020B0604020202020204" pitchFamily="34" charset="0"/>
              </a:rPr>
              <a:t>αναμνηστική δόση</a:t>
            </a:r>
            <a:r>
              <a:rPr lang="en-US" sz="1600" dirty="0">
                <a:latin typeface="Georgia" panose="02040502050405020303" pitchFamily="18" charset="0"/>
                <a:cs typeface="Arial" panose="020B0604020202020204" pitchFamily="34" charset="0"/>
              </a:rPr>
              <a:t>.</a:t>
            </a:r>
          </a:p>
          <a:p>
            <a:pPr marL="12700" marR="5080" lvl="0">
              <a:lnSpc>
                <a:spcPct val="97200"/>
              </a:lnSpc>
              <a:spcBef>
                <a:spcPts val="150"/>
              </a:spcBef>
            </a:pPr>
            <a:r>
              <a:rPr lang="el-GR" sz="1600" dirty="0">
                <a:latin typeface="Georgia" panose="02040502050405020303" pitchFamily="18" charset="0"/>
                <a:cs typeface="Arial" panose="020B0604020202020204" pitchFamily="34" charset="0"/>
              </a:rPr>
              <a:t>Συγκεκριμένα, για άτομα που:</a:t>
            </a:r>
          </a:p>
          <a:p>
            <a:pPr marL="12700" marR="5080" lvl="0">
              <a:lnSpc>
                <a:spcPct val="97200"/>
              </a:lnSpc>
              <a:spcBef>
                <a:spcPts val="150"/>
              </a:spcBef>
            </a:pPr>
            <a:endParaRPr lang="el-GR" sz="1600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298450" marR="5080" lvl="0" indent="-285750">
              <a:lnSpc>
                <a:spcPct val="97200"/>
              </a:lnSpc>
              <a:spcBef>
                <a:spcPts val="150"/>
              </a:spcBef>
              <a:buFont typeface="Wingdings" panose="05000000000000000000" pitchFamily="2" charset="2"/>
              <a:buChar char="Ø"/>
            </a:pPr>
            <a:r>
              <a:rPr lang="el-GR" sz="1600" dirty="0">
                <a:latin typeface="Georgia" panose="02040502050405020303" pitchFamily="18" charset="0"/>
                <a:cs typeface="Arial" panose="020B0604020202020204" pitchFamily="34" charset="0"/>
              </a:rPr>
              <a:t>Έχουν</a:t>
            </a:r>
            <a:r>
              <a:rPr lang="en-US" sz="1600" dirty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el-GR" sz="1600" dirty="0">
                <a:latin typeface="Georgia" panose="02040502050405020303" pitchFamily="18" charset="0"/>
                <a:cs typeface="Arial" panose="020B0604020202020204" pitchFamily="34" charset="0"/>
              </a:rPr>
              <a:t>ολοκληρώσει τον εμβολιασμό τους με εμβόλια </a:t>
            </a:r>
            <a:r>
              <a:rPr lang="en-US" sz="1600" b="1" dirty="0">
                <a:latin typeface="Georgia" panose="02040502050405020303" pitchFamily="18" charset="0"/>
                <a:cs typeface="Arial" panose="020B0604020202020204" pitchFamily="34" charset="0"/>
              </a:rPr>
              <a:t>Pfizer, </a:t>
            </a:r>
            <a:r>
              <a:rPr lang="en-US" sz="1600" b="1" dirty="0" err="1">
                <a:latin typeface="Georgia" panose="02040502050405020303" pitchFamily="18" charset="0"/>
                <a:cs typeface="Arial" panose="020B0604020202020204" pitchFamily="34" charset="0"/>
              </a:rPr>
              <a:t>Moderna</a:t>
            </a:r>
            <a:r>
              <a:rPr lang="el-GR" sz="1600" b="1" dirty="0">
                <a:latin typeface="Georgia" panose="02040502050405020303" pitchFamily="18" charset="0"/>
                <a:cs typeface="Arial" panose="020B0604020202020204" pitchFamily="34" charset="0"/>
              </a:rPr>
              <a:t> ή AstraZeneca</a:t>
            </a:r>
            <a:r>
              <a:rPr lang="el-GR" sz="1600" dirty="0">
                <a:latin typeface="Georgia" panose="02040502050405020303" pitchFamily="18" charset="0"/>
                <a:cs typeface="Arial" panose="020B0604020202020204" pitchFamily="34" charset="0"/>
              </a:rPr>
              <a:t>, η αναμνηστική δόση θα γίνεται, μετά την παρέλευση </a:t>
            </a:r>
            <a:r>
              <a:rPr lang="el-GR" sz="1600" b="1" dirty="0">
                <a:latin typeface="Georgia" panose="02040502050405020303" pitchFamily="18" charset="0"/>
                <a:cs typeface="Arial" panose="020B0604020202020204" pitchFamily="34" charset="0"/>
              </a:rPr>
              <a:t>τουλάχιστον έξι μηνών</a:t>
            </a:r>
            <a:r>
              <a:rPr lang="el-GR" sz="1600" dirty="0">
                <a:latin typeface="Georgia" panose="02040502050405020303" pitchFamily="18" charset="0"/>
                <a:cs typeface="Arial" panose="020B0604020202020204" pitchFamily="34" charset="0"/>
              </a:rPr>
              <a:t>, με εμβόλιο </a:t>
            </a:r>
            <a:r>
              <a:rPr lang="en-US" sz="1600" b="1" dirty="0">
                <a:latin typeface="Georgia" panose="02040502050405020303" pitchFamily="18" charset="0"/>
                <a:cs typeface="Arial" panose="020B0604020202020204" pitchFamily="34" charset="0"/>
              </a:rPr>
              <a:t>Pfizer </a:t>
            </a:r>
            <a:r>
              <a:rPr lang="el-GR" sz="1600" b="1" dirty="0">
                <a:latin typeface="Georgia" panose="02040502050405020303" pitchFamily="18" charset="0"/>
                <a:cs typeface="Arial" panose="020B0604020202020204" pitchFamily="34" charset="0"/>
              </a:rPr>
              <a:t>ή </a:t>
            </a:r>
            <a:r>
              <a:rPr lang="en-US" sz="1600" b="1" dirty="0" err="1">
                <a:latin typeface="Georgia" panose="02040502050405020303" pitchFamily="18" charset="0"/>
                <a:cs typeface="Arial" panose="020B0604020202020204" pitchFamily="34" charset="0"/>
              </a:rPr>
              <a:t>Moderna</a:t>
            </a:r>
            <a:r>
              <a:rPr lang="el-GR" sz="1600" b="1" dirty="0">
                <a:latin typeface="Georgia" panose="02040502050405020303" pitchFamily="18" charset="0"/>
                <a:cs typeface="Arial" panose="020B0604020202020204" pitchFamily="34" charset="0"/>
              </a:rPr>
              <a:t> (50 </a:t>
            </a:r>
            <a:r>
              <a:rPr lang="en-US" sz="1600" b="1" dirty="0">
                <a:latin typeface="Georgia" panose="02040502050405020303" pitchFamily="18" charset="0"/>
                <a:cs typeface="Arial" panose="020B0604020202020204" pitchFamily="34" charset="0"/>
              </a:rPr>
              <a:t>mcg</a:t>
            </a:r>
            <a:r>
              <a:rPr lang="el-GR" sz="1600" dirty="0">
                <a:latin typeface="Georgia" panose="02040502050405020303" pitchFamily="18" charset="0"/>
                <a:cs typeface="Arial" panose="020B0604020202020204" pitchFamily="34" charset="0"/>
              </a:rPr>
              <a:t>)</a:t>
            </a:r>
          </a:p>
          <a:p>
            <a:pPr marL="12700" marR="5080" lvl="0">
              <a:lnSpc>
                <a:spcPct val="97200"/>
              </a:lnSpc>
              <a:spcBef>
                <a:spcPts val="150"/>
              </a:spcBef>
            </a:pPr>
            <a:endParaRPr lang="en-US" sz="1600" dirty="0">
              <a:solidFill>
                <a:srgbClr val="000000"/>
              </a:solidFill>
              <a:latin typeface="Roboto" panose="02000000000000000000" pitchFamily="2" charset="0"/>
              <a:cs typeface="Arial" panose="020B0604020202020204" pitchFamily="34" charset="0"/>
            </a:endParaRPr>
          </a:p>
          <a:p>
            <a:pPr marL="298450" marR="5080" lvl="0" indent="-285750">
              <a:lnSpc>
                <a:spcPct val="97200"/>
              </a:lnSpc>
              <a:spcBef>
                <a:spcPts val="150"/>
              </a:spcBef>
              <a:buFont typeface="Wingdings" panose="05000000000000000000" pitchFamily="2" charset="2"/>
              <a:buChar char="Ø"/>
            </a:pPr>
            <a:r>
              <a:rPr lang="el-GR" sz="1600" dirty="0">
                <a:latin typeface="Georgia" panose="02040502050405020303" pitchFamily="18" charset="0"/>
                <a:cs typeface="Arial" panose="020B0604020202020204" pitchFamily="34" charset="0"/>
              </a:rPr>
              <a:t>Έχουν</a:t>
            </a:r>
            <a:r>
              <a:rPr lang="en-US" sz="1600" dirty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el-GR" sz="1600" dirty="0">
                <a:latin typeface="Georgia" panose="02040502050405020303" pitchFamily="18" charset="0"/>
                <a:cs typeface="Arial" panose="020B0604020202020204" pitchFamily="34" charset="0"/>
              </a:rPr>
              <a:t>ολοκληρώσει τον εμβολιασμό τους με εμβόλιο </a:t>
            </a:r>
            <a:r>
              <a:rPr lang="el-GR" sz="1600" b="1" dirty="0">
                <a:latin typeface="Georgia" panose="02040502050405020303" pitchFamily="18" charset="0"/>
                <a:cs typeface="Arial" panose="020B0604020202020204" pitchFamily="34" charset="0"/>
              </a:rPr>
              <a:t>J</a:t>
            </a:r>
            <a:r>
              <a:rPr lang="en-US" sz="1600" b="1" dirty="0">
                <a:latin typeface="Georgia" panose="02040502050405020303" pitchFamily="18" charset="0"/>
                <a:cs typeface="Arial" panose="020B0604020202020204" pitchFamily="34" charset="0"/>
              </a:rPr>
              <a:t>ohnson </a:t>
            </a:r>
            <a:r>
              <a:rPr lang="el-GR" sz="1600" b="1" dirty="0">
                <a:latin typeface="Georgia" panose="02040502050405020303" pitchFamily="18" charset="0"/>
                <a:cs typeface="Arial" panose="020B0604020202020204" pitchFamily="34" charset="0"/>
              </a:rPr>
              <a:t>&amp;</a:t>
            </a:r>
            <a:r>
              <a:rPr lang="en-US" sz="1600" b="1" dirty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el-GR" sz="1600" b="1" dirty="0">
                <a:latin typeface="Georgia" panose="02040502050405020303" pitchFamily="18" charset="0"/>
                <a:cs typeface="Arial" panose="020B0604020202020204" pitchFamily="34" charset="0"/>
              </a:rPr>
              <a:t>J</a:t>
            </a:r>
            <a:r>
              <a:rPr lang="en-US" sz="1600" b="1" dirty="0">
                <a:latin typeface="Georgia" panose="02040502050405020303" pitchFamily="18" charset="0"/>
                <a:cs typeface="Arial" panose="020B0604020202020204" pitchFamily="34" charset="0"/>
              </a:rPr>
              <a:t>ohnson</a:t>
            </a:r>
            <a:r>
              <a:rPr lang="en-US" sz="1600" dirty="0">
                <a:latin typeface="Georgia" panose="02040502050405020303" pitchFamily="18" charset="0"/>
                <a:cs typeface="Arial" panose="020B0604020202020204" pitchFamily="34" charset="0"/>
              </a:rPr>
              <a:t>, </a:t>
            </a:r>
            <a:r>
              <a:rPr lang="el-GR" sz="1600" dirty="0">
                <a:latin typeface="Georgia" panose="02040502050405020303" pitchFamily="18" charset="0"/>
                <a:cs typeface="Arial" panose="020B0604020202020204" pitchFamily="34" charset="0"/>
              </a:rPr>
              <a:t>η αναμνηστική δόση θα γίνεται μετά την παρέλευση </a:t>
            </a:r>
            <a:r>
              <a:rPr lang="el-GR" sz="1600" b="1" dirty="0">
                <a:latin typeface="Georgia" panose="02040502050405020303" pitchFamily="18" charset="0"/>
                <a:cs typeface="Arial" panose="020B0604020202020204" pitchFamily="34" charset="0"/>
              </a:rPr>
              <a:t>τουλάχιστον δύο μηνών</a:t>
            </a:r>
            <a:r>
              <a:rPr lang="el-GR" sz="1600" dirty="0">
                <a:latin typeface="Georgia" panose="02040502050405020303" pitchFamily="18" charset="0"/>
                <a:cs typeface="Arial" panose="020B0604020202020204" pitchFamily="34" charset="0"/>
              </a:rPr>
              <a:t>, με εμβόλιο </a:t>
            </a:r>
            <a:r>
              <a:rPr lang="el-GR" sz="1600" b="1" dirty="0">
                <a:latin typeface="Georgia" panose="02040502050405020303" pitchFamily="18" charset="0"/>
                <a:cs typeface="Arial" panose="020B0604020202020204" pitchFamily="34" charset="0"/>
              </a:rPr>
              <a:t>Johnson</a:t>
            </a:r>
            <a:r>
              <a:rPr lang="en-US" sz="1600" b="1" dirty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el-GR" sz="1600" b="1" dirty="0">
                <a:latin typeface="Georgia" panose="02040502050405020303" pitchFamily="18" charset="0"/>
                <a:cs typeface="Arial" panose="020B0604020202020204" pitchFamily="34" charset="0"/>
              </a:rPr>
              <a:t>&amp;</a:t>
            </a:r>
            <a:r>
              <a:rPr lang="en-US" sz="1600" b="1" dirty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el-GR" sz="1600" b="1" dirty="0">
                <a:latin typeface="Georgia" panose="02040502050405020303" pitchFamily="18" charset="0"/>
                <a:cs typeface="Arial" panose="020B0604020202020204" pitchFamily="34" charset="0"/>
              </a:rPr>
              <a:t>Johnson </a:t>
            </a:r>
            <a:r>
              <a:rPr lang="el-GR" sz="1600" dirty="0">
                <a:latin typeface="Georgia" panose="02040502050405020303" pitchFamily="18" charset="0"/>
                <a:cs typeface="Arial" panose="020B0604020202020204" pitchFamily="34" charset="0"/>
              </a:rPr>
              <a:t>ή με εμβόλιο </a:t>
            </a:r>
            <a:r>
              <a:rPr lang="en-US" sz="1600" b="1" dirty="0">
                <a:latin typeface="Georgia" panose="02040502050405020303" pitchFamily="18" charset="0"/>
                <a:cs typeface="Arial" panose="020B0604020202020204" pitchFamily="34" charset="0"/>
              </a:rPr>
              <a:t>Pfizer </a:t>
            </a:r>
            <a:r>
              <a:rPr lang="el-GR" sz="1600" b="1" dirty="0">
                <a:latin typeface="Georgia" panose="02040502050405020303" pitchFamily="18" charset="0"/>
                <a:cs typeface="Arial" panose="020B0604020202020204" pitchFamily="34" charset="0"/>
              </a:rPr>
              <a:t>ή </a:t>
            </a:r>
            <a:r>
              <a:rPr lang="en-US" sz="1600" b="1" dirty="0" err="1">
                <a:latin typeface="Georgia" panose="02040502050405020303" pitchFamily="18" charset="0"/>
                <a:cs typeface="Arial" panose="020B0604020202020204" pitchFamily="34" charset="0"/>
              </a:rPr>
              <a:t>Moderna</a:t>
            </a:r>
            <a:r>
              <a:rPr lang="el-GR" sz="1600" b="1" dirty="0">
                <a:latin typeface="Georgia" panose="02040502050405020303" pitchFamily="18" charset="0"/>
                <a:cs typeface="Arial" panose="020B0604020202020204" pitchFamily="34" charset="0"/>
              </a:rPr>
              <a:t> (50 </a:t>
            </a:r>
            <a:r>
              <a:rPr lang="en-US" sz="1600" b="1" dirty="0">
                <a:latin typeface="Georgia" panose="02040502050405020303" pitchFamily="18" charset="0"/>
                <a:cs typeface="Arial" panose="020B0604020202020204" pitchFamily="34" charset="0"/>
              </a:rPr>
              <a:t>mcg</a:t>
            </a:r>
            <a:r>
              <a:rPr lang="el-GR" sz="1600" b="1" dirty="0">
                <a:latin typeface="Georgia" panose="02040502050405020303" pitchFamily="18" charset="0"/>
                <a:cs typeface="Arial" panose="020B0604020202020204" pitchFamily="34" charset="0"/>
              </a:rPr>
              <a:t>)</a:t>
            </a:r>
          </a:p>
          <a:p>
            <a:pPr marL="12700" marR="5080" lvl="0">
              <a:lnSpc>
                <a:spcPct val="97200"/>
              </a:lnSpc>
              <a:spcBef>
                <a:spcPts val="150"/>
              </a:spcBef>
            </a:pPr>
            <a:endParaRPr lang="en-US" sz="1600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298450" marR="5080" lvl="0" indent="-285750">
              <a:lnSpc>
                <a:spcPct val="97200"/>
              </a:lnSpc>
              <a:spcBef>
                <a:spcPts val="150"/>
              </a:spcBef>
              <a:buFont typeface="Wingdings" panose="05000000000000000000" pitchFamily="2" charset="2"/>
              <a:buChar char="Ø"/>
            </a:pPr>
            <a:r>
              <a:rPr lang="el-GR" sz="1600" dirty="0">
                <a:latin typeface="Georgia" panose="02040502050405020303" pitchFamily="18" charset="0"/>
                <a:cs typeface="Arial" panose="020B0604020202020204" pitchFamily="34" charset="0"/>
              </a:rPr>
              <a:t>Έκαναν την πρώτη δόση με εμβόλιο </a:t>
            </a:r>
            <a:r>
              <a:rPr lang="en-US" sz="1600" b="1" dirty="0">
                <a:latin typeface="Georgia" panose="02040502050405020303" pitchFamily="18" charset="0"/>
                <a:cs typeface="Arial" panose="020B0604020202020204" pitchFamily="34" charset="0"/>
              </a:rPr>
              <a:t>Pfizer </a:t>
            </a:r>
            <a:r>
              <a:rPr lang="el-GR" sz="1600" b="1" dirty="0">
                <a:latin typeface="Georgia" panose="02040502050405020303" pitchFamily="18" charset="0"/>
                <a:cs typeface="Arial" panose="020B0604020202020204" pitchFamily="34" charset="0"/>
              </a:rPr>
              <a:t>ή </a:t>
            </a:r>
            <a:r>
              <a:rPr lang="en-US" sz="1600" b="1" dirty="0" err="1">
                <a:latin typeface="Georgia" panose="02040502050405020303" pitchFamily="18" charset="0"/>
                <a:cs typeface="Arial" panose="020B0604020202020204" pitchFamily="34" charset="0"/>
              </a:rPr>
              <a:t>Moderna</a:t>
            </a:r>
            <a:r>
              <a:rPr lang="en-US" sz="1600" b="1" dirty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el-GR" sz="1600" dirty="0">
                <a:latin typeface="Georgia" panose="02040502050405020303" pitchFamily="18" charset="0"/>
                <a:cs typeface="Arial" panose="020B0604020202020204" pitchFamily="34" charset="0"/>
              </a:rPr>
              <a:t>και τη δεύτερη δόση με </a:t>
            </a:r>
            <a:r>
              <a:rPr lang="el-GR" sz="1600" b="1" dirty="0">
                <a:latin typeface="Georgia" panose="02040502050405020303" pitchFamily="18" charset="0"/>
                <a:cs typeface="Arial" panose="020B0604020202020204" pitchFamily="34" charset="0"/>
              </a:rPr>
              <a:t>J</a:t>
            </a:r>
            <a:r>
              <a:rPr lang="en-US" sz="1600" b="1" dirty="0">
                <a:latin typeface="Georgia" panose="02040502050405020303" pitchFamily="18" charset="0"/>
                <a:cs typeface="Arial" panose="020B0604020202020204" pitchFamily="34" charset="0"/>
              </a:rPr>
              <a:t>ohnson </a:t>
            </a:r>
            <a:r>
              <a:rPr lang="el-GR" sz="1600" b="1" dirty="0">
                <a:latin typeface="Georgia" panose="02040502050405020303" pitchFamily="18" charset="0"/>
                <a:cs typeface="Arial" panose="020B0604020202020204" pitchFamily="34" charset="0"/>
              </a:rPr>
              <a:t>&amp;</a:t>
            </a:r>
            <a:r>
              <a:rPr lang="en-US" sz="1600" b="1" dirty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el-GR" sz="1600" b="1" dirty="0">
                <a:latin typeface="Georgia" panose="02040502050405020303" pitchFamily="18" charset="0"/>
                <a:cs typeface="Arial" panose="020B0604020202020204" pitchFamily="34" charset="0"/>
              </a:rPr>
              <a:t>J</a:t>
            </a:r>
            <a:r>
              <a:rPr lang="en-US" sz="1600" b="1" dirty="0">
                <a:latin typeface="Georgia" panose="02040502050405020303" pitchFamily="18" charset="0"/>
                <a:cs typeface="Arial" panose="020B0604020202020204" pitchFamily="34" charset="0"/>
              </a:rPr>
              <a:t>ohnson</a:t>
            </a:r>
            <a:r>
              <a:rPr lang="en-US" sz="1600" dirty="0">
                <a:latin typeface="Georgia" panose="02040502050405020303" pitchFamily="18" charset="0"/>
                <a:cs typeface="Arial" panose="020B0604020202020204" pitchFamily="34" charset="0"/>
              </a:rPr>
              <a:t>, </a:t>
            </a:r>
            <a:r>
              <a:rPr lang="el-GR" sz="1600" b="1" dirty="0">
                <a:latin typeface="Georgia" panose="02040502050405020303" pitchFamily="18" charset="0"/>
                <a:cs typeface="Arial" panose="020B0604020202020204" pitchFamily="34" charset="0"/>
              </a:rPr>
              <a:t>δεν</a:t>
            </a:r>
            <a:r>
              <a:rPr lang="el-GR" sz="1600" dirty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el-GR" sz="1600" b="1" dirty="0">
                <a:latin typeface="Georgia" panose="02040502050405020303" pitchFamily="18" charset="0"/>
                <a:cs typeface="Arial" panose="020B0604020202020204" pitchFamily="34" charset="0"/>
              </a:rPr>
              <a:t>συστήνεται αναμνηστική δόση</a:t>
            </a:r>
          </a:p>
          <a:p>
            <a:pPr marL="12700" marR="5080" lvl="0">
              <a:lnSpc>
                <a:spcPct val="97200"/>
              </a:lnSpc>
              <a:spcBef>
                <a:spcPts val="150"/>
              </a:spcBef>
            </a:pPr>
            <a:endParaRPr lang="el-GR" sz="1600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12700" marR="5080" lvl="0">
              <a:lnSpc>
                <a:spcPct val="97200"/>
              </a:lnSpc>
              <a:spcBef>
                <a:spcPts val="150"/>
              </a:spcBef>
            </a:pPr>
            <a:r>
              <a:rPr lang="el-GR" sz="1600" dirty="0">
                <a:latin typeface="Georgia" panose="02040502050405020303" pitchFamily="18" charset="0"/>
                <a:cs typeface="Arial" panose="020B0604020202020204" pitchFamily="34" charset="0"/>
              </a:rPr>
              <a:t>Για τον προγραμματισμό του ραντεβού  της αναμνηστικής δόσης, ακολουθείται η ίδια διαδικασία του βασικού εμβολιασμού</a:t>
            </a:r>
            <a:endParaRPr lang="el-GR" sz="1600" strike="sngStrike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379726" y="249021"/>
            <a:ext cx="1451225" cy="72000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CD41F4B-EB51-4AAB-9E89-F1B9A6CA3F49}"/>
              </a:ext>
            </a:extLst>
          </p:cNvPr>
          <p:cNvCxnSpPr>
            <a:cxnSpLocks/>
          </p:cNvCxnSpPr>
          <p:nvPr/>
        </p:nvCxnSpPr>
        <p:spPr>
          <a:xfrm>
            <a:off x="2373763" y="288121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bject 5">
            <a:extLst>
              <a:ext uri="{FF2B5EF4-FFF2-40B4-BE49-F238E27FC236}">
                <a16:creationId xmlns:a16="http://schemas.microsoft.com/office/drawing/2014/main" id="{8AB80172-D85C-4CDB-B634-58DC457CE8F5}"/>
              </a:ext>
            </a:extLst>
          </p:cNvPr>
          <p:cNvSpPr/>
          <p:nvPr/>
        </p:nvSpPr>
        <p:spPr>
          <a:xfrm>
            <a:off x="0" y="0"/>
            <a:ext cx="12192001" cy="1226185"/>
          </a:xfrm>
          <a:custGeom>
            <a:avLst/>
            <a:gdLst/>
            <a:ahLst/>
            <a:cxnLst/>
            <a:rect l="l" t="t" r="r" b="b"/>
            <a:pathLst>
              <a:path w="12192000" h="1226185">
                <a:moveTo>
                  <a:pt x="12192000" y="0"/>
                </a:moveTo>
                <a:lnTo>
                  <a:pt x="0" y="0"/>
                </a:lnTo>
                <a:lnTo>
                  <a:pt x="0" y="1021664"/>
                </a:lnTo>
                <a:lnTo>
                  <a:pt x="5396" y="1068516"/>
                </a:lnTo>
                <a:lnTo>
                  <a:pt x="20767" y="1111525"/>
                </a:lnTo>
                <a:lnTo>
                  <a:pt x="44887" y="1149463"/>
                </a:lnTo>
                <a:lnTo>
                  <a:pt x="76530" y="1181106"/>
                </a:lnTo>
                <a:lnTo>
                  <a:pt x="114469" y="1205226"/>
                </a:lnTo>
                <a:lnTo>
                  <a:pt x="157478" y="1220598"/>
                </a:lnTo>
                <a:lnTo>
                  <a:pt x="204330" y="1225994"/>
                </a:lnTo>
                <a:lnTo>
                  <a:pt x="11987657" y="1225994"/>
                </a:lnTo>
                <a:lnTo>
                  <a:pt x="12034509" y="1220598"/>
                </a:lnTo>
                <a:lnTo>
                  <a:pt x="12077520" y="1205226"/>
                </a:lnTo>
                <a:lnTo>
                  <a:pt x="12115461" y="1181106"/>
                </a:lnTo>
                <a:lnTo>
                  <a:pt x="12147107" y="1149463"/>
                </a:lnTo>
                <a:lnTo>
                  <a:pt x="12171229" y="1111525"/>
                </a:lnTo>
                <a:lnTo>
                  <a:pt x="12186602" y="1068516"/>
                </a:lnTo>
                <a:lnTo>
                  <a:pt x="12192000" y="1021664"/>
                </a:lnTo>
                <a:lnTo>
                  <a:pt x="1219200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Georgia" panose="02040502050405020303" pitchFamily="18" charset="0"/>
              </a:rPr>
              <a:t>   </a:t>
            </a:r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Georgia" panose="02040502050405020303" pitchFamily="18" charset="0"/>
              </a:rPr>
              <a:t> </a:t>
            </a:r>
            <a:r>
              <a:rPr lang="el-GR" sz="3200" dirty="0">
                <a:solidFill>
                  <a:srgbClr val="2C5AA0"/>
                </a:solidFill>
                <a:latin typeface="Georgia" panose="02040502050405020303" pitchFamily="18" charset="0"/>
                <a:cs typeface="Arial"/>
              </a:rPr>
              <a:t>Εμβολιασμός με αναμνηστική δόση &amp; νόσηση</a:t>
            </a:r>
            <a:endParaRPr sz="3200" dirty="0">
              <a:solidFill>
                <a:srgbClr val="2C5AA0"/>
              </a:solidFill>
              <a:latin typeface="Georgia" panose="02040502050405020303" pitchFamily="18" charset="0"/>
              <a:cs typeface="Arial"/>
            </a:endParaRPr>
          </a:p>
        </p:txBody>
      </p:sp>
      <p:pic>
        <p:nvPicPr>
          <p:cNvPr id="54" name="object 10">
            <a:extLst>
              <a:ext uri="{FF2B5EF4-FFF2-40B4-BE49-F238E27FC236}">
                <a16:creationId xmlns:a16="http://schemas.microsoft.com/office/drawing/2014/main" id="{EB8A14A7-DAD5-4AF2-9724-89BD1A5A232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79726" y="249021"/>
            <a:ext cx="1451225" cy="7200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693870B-E7A5-491A-9A1C-47B7F69DE5D6}"/>
              </a:ext>
            </a:extLst>
          </p:cNvPr>
          <p:cNvSpPr txBox="1"/>
          <p:nvPr/>
        </p:nvSpPr>
        <p:spPr>
          <a:xfrm>
            <a:off x="1007353" y="3918105"/>
            <a:ext cx="49803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Περίπτωση 2</a:t>
            </a:r>
            <a:r>
              <a:rPr lang="el-GR" sz="2000" u="sng" baseline="30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η</a:t>
            </a:r>
            <a:r>
              <a:rPr lang="el-GR" sz="2000" u="sng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17864A-E4B8-451C-ACA0-A2AA69110757}"/>
              </a:ext>
            </a:extLst>
          </p:cNvPr>
          <p:cNvSpPr txBox="1"/>
          <p:nvPr/>
        </p:nvSpPr>
        <p:spPr>
          <a:xfrm>
            <a:off x="1021220" y="1192016"/>
            <a:ext cx="298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Περίπτωση 1</a:t>
            </a:r>
            <a:r>
              <a:rPr lang="el-GR" sz="2000" u="sng" baseline="30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η</a:t>
            </a:r>
            <a:endParaRPr lang="el-GR" sz="2000" u="sng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B62D9D8-2117-4B34-B426-6E7DDAA61A9A}"/>
              </a:ext>
            </a:extLst>
          </p:cNvPr>
          <p:cNvGrpSpPr/>
          <p:nvPr/>
        </p:nvGrpSpPr>
        <p:grpSpPr>
          <a:xfrm>
            <a:off x="1297079" y="1816491"/>
            <a:ext cx="8984396" cy="2246807"/>
            <a:chOff x="377300" y="4583234"/>
            <a:chExt cx="8360264" cy="2246807"/>
          </a:xfrm>
        </p:grpSpPr>
        <p:pic>
          <p:nvPicPr>
            <p:cNvPr id="39" name="Graphic 38" descr="Needle outline">
              <a:extLst>
                <a:ext uri="{FF2B5EF4-FFF2-40B4-BE49-F238E27FC236}">
                  <a16:creationId xmlns:a16="http://schemas.microsoft.com/office/drawing/2014/main" id="{6B5BEB21-6A1B-4BEF-B115-D558059BAD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94569" y="4583234"/>
              <a:ext cx="1162245" cy="116224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41" name="Graphic 40" descr="Needle outline">
              <a:extLst>
                <a:ext uri="{FF2B5EF4-FFF2-40B4-BE49-F238E27FC236}">
                  <a16:creationId xmlns:a16="http://schemas.microsoft.com/office/drawing/2014/main" id="{59F223BF-178A-4682-A57B-843112F4DC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686664" y="4663861"/>
              <a:ext cx="1162245" cy="116224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702C18F-5C32-4153-B7BC-F8CE42814AEA}"/>
                </a:ext>
              </a:extLst>
            </p:cNvPr>
            <p:cNvSpPr txBox="1"/>
            <p:nvPr/>
          </p:nvSpPr>
          <p:spPr>
            <a:xfrm>
              <a:off x="377300" y="6014055"/>
              <a:ext cx="39030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latin typeface="Georgia" panose="02040502050405020303" pitchFamily="18" charset="0"/>
                </a:rPr>
                <a:t>Ολοκληρωμένος βασικός εμβολιασμός με 2 δόσεις </a:t>
              </a:r>
              <a:r>
                <a:rPr lang="en-US" sz="1600" dirty="0">
                  <a:latin typeface="Georgia" panose="02040502050405020303" pitchFamily="18" charset="0"/>
                  <a:cs typeface="Arial" panose="020B0604020202020204" pitchFamily="34" charset="0"/>
                </a:rPr>
                <a:t>Pfizer</a:t>
              </a:r>
              <a:r>
                <a:rPr lang="el-GR" sz="1600" dirty="0">
                  <a:latin typeface="Georgia" panose="02040502050405020303" pitchFamily="18" charset="0"/>
                  <a:cs typeface="Arial" panose="020B0604020202020204" pitchFamily="34" charset="0"/>
                </a:rPr>
                <a:t> ή </a:t>
              </a:r>
              <a:r>
                <a:rPr lang="en-US" sz="1600" dirty="0" err="1">
                  <a:latin typeface="Georgia" panose="02040502050405020303" pitchFamily="18" charset="0"/>
                  <a:cs typeface="Arial" panose="020B0604020202020204" pitchFamily="34" charset="0"/>
                </a:rPr>
                <a:t>Moderna</a:t>
              </a:r>
              <a:r>
                <a:rPr lang="el-GR" sz="1600" dirty="0">
                  <a:latin typeface="Georgia" panose="02040502050405020303" pitchFamily="18" charset="0"/>
                </a:rPr>
                <a:t> ή </a:t>
              </a:r>
              <a:r>
                <a:rPr lang="en-US" sz="1600" dirty="0">
                  <a:latin typeface="Georgia" panose="02040502050405020303" pitchFamily="18" charset="0"/>
                </a:rPr>
                <a:t>AstraZeneca</a:t>
              </a:r>
              <a:endParaRPr lang="el-GR" sz="1600" dirty="0">
                <a:latin typeface="Georgia" panose="02040502050405020303" pitchFamily="18" charset="0"/>
              </a:endParaRPr>
            </a:p>
          </p:txBody>
        </p:sp>
        <p:pic>
          <p:nvPicPr>
            <p:cNvPr id="45" name="Graphic 44" descr="Needle outline">
              <a:extLst>
                <a:ext uri="{FF2B5EF4-FFF2-40B4-BE49-F238E27FC236}">
                  <a16:creationId xmlns:a16="http://schemas.microsoft.com/office/drawing/2014/main" id="{6DB392D1-AB85-46E5-91FC-DF0816791E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643626" y="4587484"/>
              <a:ext cx="1162245" cy="116224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B7D0DC1-3278-45FA-8941-1F716C63B3B2}"/>
                </a:ext>
              </a:extLst>
            </p:cNvPr>
            <p:cNvSpPr txBox="1"/>
            <p:nvPr/>
          </p:nvSpPr>
          <p:spPr>
            <a:xfrm>
              <a:off x="4834488" y="5999044"/>
              <a:ext cx="39030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latin typeface="Georgia" panose="02040502050405020303" pitchFamily="18" charset="0"/>
                </a:rPr>
                <a:t>Συστήνεται εμβολιασμός αναμνηστικής δόσης </a:t>
              </a:r>
              <a:r>
                <a:rPr lang="el-GR" sz="1600" b="1" dirty="0" err="1">
                  <a:latin typeface="Georgia" panose="02040502050405020303" pitchFamily="18" charset="0"/>
                </a:rPr>
                <a:t>τουλ</a:t>
              </a:r>
              <a:r>
                <a:rPr lang="en-US" sz="1600" b="1" dirty="0" err="1">
                  <a:latin typeface="Georgia" panose="02040502050405020303" pitchFamily="18" charset="0"/>
                </a:rPr>
                <a:t>ά</a:t>
              </a:r>
              <a:r>
                <a:rPr lang="el-GR" sz="1600" b="1" dirty="0" err="1">
                  <a:latin typeface="Georgia" panose="02040502050405020303" pitchFamily="18" charset="0"/>
                </a:rPr>
                <a:t>χιστον</a:t>
              </a:r>
              <a:r>
                <a:rPr lang="el-GR" sz="1600" b="1" dirty="0">
                  <a:latin typeface="Georgia" panose="02040502050405020303" pitchFamily="18" charset="0"/>
                </a:rPr>
                <a:t> 6 μήνες αργότερα </a:t>
              </a:r>
              <a:r>
                <a:rPr lang="el-GR" sz="1600" dirty="0">
                  <a:latin typeface="Georgia" panose="02040502050405020303" pitchFamily="18" charset="0"/>
                </a:rPr>
                <a:t>με </a:t>
              </a:r>
              <a:r>
                <a:rPr lang="en-US" sz="1600" dirty="0">
                  <a:latin typeface="Georgia" panose="02040502050405020303" pitchFamily="18" charset="0"/>
                </a:rPr>
                <a:t>Pfizer </a:t>
              </a:r>
              <a:r>
                <a:rPr lang="en-US" sz="1600" dirty="0" err="1">
                  <a:latin typeface="Georgia" panose="02040502050405020303" pitchFamily="18" charset="0"/>
                </a:rPr>
                <a:t>ή</a:t>
              </a:r>
              <a:r>
                <a:rPr lang="el-GR" sz="1600" dirty="0">
                  <a:latin typeface="Georgia" panose="02040502050405020303" pitchFamily="18" charset="0"/>
                </a:rPr>
                <a:t> </a:t>
              </a:r>
              <a:r>
                <a:rPr lang="en-US" sz="1600" dirty="0" err="1">
                  <a:latin typeface="Georgia" panose="02040502050405020303" pitchFamily="18" charset="0"/>
                </a:rPr>
                <a:t>Moderna</a:t>
              </a:r>
              <a:r>
                <a:rPr lang="el-GR" sz="1600" dirty="0">
                  <a:latin typeface="Georgia" panose="02040502050405020303" pitchFamily="18" charset="0"/>
                </a:rPr>
                <a:t> (</a:t>
              </a:r>
              <a:r>
                <a:rPr lang="en-US" sz="1600" dirty="0">
                  <a:latin typeface="Georgia" panose="02040502050405020303" pitchFamily="18" charset="0"/>
                </a:rPr>
                <a:t>50 mcg</a:t>
              </a:r>
              <a:r>
                <a:rPr lang="el-GR" sz="1600" dirty="0">
                  <a:latin typeface="Georgia" panose="02040502050405020303" pitchFamily="18" charset="0"/>
                </a:rPr>
                <a:t>)</a:t>
              </a:r>
            </a:p>
          </p:txBody>
        </p:sp>
      </p:grpSp>
      <p:sp>
        <p:nvSpPr>
          <p:cNvPr id="67" name="Arrow: Right 66">
            <a:extLst>
              <a:ext uri="{FF2B5EF4-FFF2-40B4-BE49-F238E27FC236}">
                <a16:creationId xmlns:a16="http://schemas.microsoft.com/office/drawing/2014/main" id="{D299EC50-8420-4499-B5E9-1C9C0145F883}"/>
              </a:ext>
            </a:extLst>
          </p:cNvPr>
          <p:cNvSpPr/>
          <p:nvPr/>
        </p:nvSpPr>
        <p:spPr>
          <a:xfrm>
            <a:off x="4739906" y="2440017"/>
            <a:ext cx="768360" cy="321829"/>
          </a:xfrm>
          <a:prstGeom prst="rightArrow">
            <a:avLst/>
          </a:prstGeom>
          <a:solidFill>
            <a:srgbClr val="4F81BD">
              <a:lumMod val="60000"/>
              <a:lumOff val="40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5C6BC77-7FD8-4F3E-B177-D434D7DB4E79}"/>
              </a:ext>
            </a:extLst>
          </p:cNvPr>
          <p:cNvGrpSpPr/>
          <p:nvPr/>
        </p:nvGrpSpPr>
        <p:grpSpPr>
          <a:xfrm>
            <a:off x="1297079" y="4417032"/>
            <a:ext cx="9671020" cy="2088871"/>
            <a:chOff x="316557" y="2467805"/>
            <a:chExt cx="9671020" cy="2088871"/>
          </a:xfrm>
        </p:grpSpPr>
        <p:pic>
          <p:nvPicPr>
            <p:cNvPr id="22" name="Graphic 21" descr="Needle outline">
              <a:extLst>
                <a:ext uri="{FF2B5EF4-FFF2-40B4-BE49-F238E27FC236}">
                  <a16:creationId xmlns:a16="http://schemas.microsoft.com/office/drawing/2014/main" id="{32F91027-0B61-430B-BCC3-4712275868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28381" y="2467805"/>
              <a:ext cx="1162245" cy="116224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EA0D1C8-8651-456B-9306-EAD508487088}"/>
                </a:ext>
              </a:extLst>
            </p:cNvPr>
            <p:cNvSpPr txBox="1"/>
            <p:nvPr/>
          </p:nvSpPr>
          <p:spPr>
            <a:xfrm>
              <a:off x="316557" y="3705773"/>
              <a:ext cx="35777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latin typeface="Georgia" panose="02040502050405020303" pitchFamily="18" charset="0"/>
                </a:rPr>
                <a:t>Ολοκληρωμένος εμβολιασμός με</a:t>
              </a:r>
              <a:r>
                <a:rPr lang="en-US" sz="1600" dirty="0">
                  <a:latin typeface="Georgia" panose="02040502050405020303" pitchFamily="18" charset="0"/>
                </a:rPr>
                <a:t> </a:t>
              </a:r>
              <a:r>
                <a:rPr lang="el-GR" sz="1600" dirty="0">
                  <a:latin typeface="Georgia" panose="02040502050405020303" pitchFamily="18" charset="0"/>
                </a:rPr>
                <a:t>το </a:t>
              </a:r>
              <a:r>
                <a:rPr lang="el-GR" sz="1600" dirty="0" err="1">
                  <a:latin typeface="Georgia" panose="02040502050405020303" pitchFamily="18" charset="0"/>
                </a:rPr>
                <a:t>μονοδοσικό</a:t>
              </a:r>
              <a:r>
                <a:rPr lang="el-GR" sz="1600" dirty="0">
                  <a:latin typeface="Georgia" panose="02040502050405020303" pitchFamily="18" charset="0"/>
                </a:rPr>
                <a:t> </a:t>
              </a:r>
              <a:r>
                <a:rPr lang="en-US" sz="1600" dirty="0">
                  <a:latin typeface="Georgia" panose="02040502050405020303" pitchFamily="18" charset="0"/>
                </a:rPr>
                <a:t>Johnson &amp; Johnson</a:t>
              </a:r>
              <a:endParaRPr lang="el-GR" sz="1600" dirty="0">
                <a:latin typeface="Georgia" panose="02040502050405020303" pitchFamily="18" charset="0"/>
              </a:endParaRPr>
            </a:p>
          </p:txBody>
        </p:sp>
        <p:sp>
          <p:nvSpPr>
            <p:cNvPr id="24" name="Arrow: Right 23">
              <a:extLst>
                <a:ext uri="{FF2B5EF4-FFF2-40B4-BE49-F238E27FC236}">
                  <a16:creationId xmlns:a16="http://schemas.microsoft.com/office/drawing/2014/main" id="{E9E10A9C-F829-4079-89EE-AC672FFE3A47}"/>
                </a:ext>
              </a:extLst>
            </p:cNvPr>
            <p:cNvSpPr/>
            <p:nvPr/>
          </p:nvSpPr>
          <p:spPr>
            <a:xfrm>
              <a:off x="3718571" y="2788952"/>
              <a:ext cx="768360" cy="321829"/>
            </a:xfrm>
            <a:prstGeom prst="rightArrow">
              <a:avLst/>
            </a:prstGeom>
            <a:solidFill>
              <a:srgbClr val="4F81BD">
                <a:lumMod val="60000"/>
                <a:lumOff val="40000"/>
              </a:srgbClr>
            </a:solidFill>
            <a:ln w="25400" cap="flat" cmpd="sng" algn="ctr">
              <a:solidFill>
                <a:srgbClr val="4F81BD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719BB93-1AC6-4731-B5F1-6122B960FC85}"/>
                </a:ext>
              </a:extLst>
            </p:cNvPr>
            <p:cNvSpPr txBox="1"/>
            <p:nvPr/>
          </p:nvSpPr>
          <p:spPr>
            <a:xfrm>
              <a:off x="5007204" y="3725679"/>
              <a:ext cx="498037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latin typeface="Georgia" panose="02040502050405020303" pitchFamily="18" charset="0"/>
                </a:rPr>
                <a:t>Συστήνεται </a:t>
              </a:r>
              <a:r>
                <a:rPr lang="el-GR" sz="1600" dirty="0" err="1">
                  <a:latin typeface="Georgia" panose="02040502050405020303" pitchFamily="18" charset="0"/>
                </a:rPr>
                <a:t>αναμνηστικ</a:t>
              </a:r>
              <a:r>
                <a:rPr lang="en-US" sz="1600" dirty="0" err="1">
                  <a:latin typeface="Georgia" panose="02040502050405020303" pitchFamily="18" charset="0"/>
                </a:rPr>
                <a:t>ή</a:t>
              </a:r>
              <a:r>
                <a:rPr lang="el-GR" sz="1600" dirty="0">
                  <a:latin typeface="Georgia" panose="02040502050405020303" pitchFamily="18" charset="0"/>
                </a:rPr>
                <a:t> δόση τουλάχιστον </a:t>
              </a:r>
              <a:r>
                <a:rPr lang="en-US" sz="1600" dirty="0">
                  <a:latin typeface="Georgia" panose="02040502050405020303" pitchFamily="18" charset="0"/>
                </a:rPr>
                <a:t>2</a:t>
              </a:r>
              <a:r>
                <a:rPr lang="el-GR" sz="1600" dirty="0">
                  <a:latin typeface="Georgia" panose="02040502050405020303" pitchFamily="18" charset="0"/>
                </a:rPr>
                <a:t> μήνες αργότερα με εμβόλιο </a:t>
              </a:r>
              <a:r>
                <a:rPr lang="en-US" sz="1600" dirty="0">
                  <a:latin typeface="Georgia" panose="02040502050405020303" pitchFamily="18" charset="0"/>
                  <a:cs typeface="Arial" panose="020B0604020202020204" pitchFamily="34" charset="0"/>
                </a:rPr>
                <a:t>Pfizer</a:t>
              </a:r>
              <a:r>
                <a:rPr lang="el-GR" sz="1600" dirty="0">
                  <a:latin typeface="Georgia" panose="02040502050405020303" pitchFamily="18" charset="0"/>
                  <a:cs typeface="Arial" panose="020B0604020202020204" pitchFamily="34" charset="0"/>
                </a:rPr>
                <a:t>, </a:t>
              </a:r>
              <a:r>
                <a:rPr lang="en-US" sz="1600" dirty="0" err="1">
                  <a:latin typeface="Georgia" panose="02040502050405020303" pitchFamily="18" charset="0"/>
                  <a:cs typeface="Arial" panose="020B0604020202020204" pitchFamily="34" charset="0"/>
                </a:rPr>
                <a:t>Moderna</a:t>
              </a:r>
              <a:r>
                <a:rPr lang="el-GR" sz="1600" dirty="0">
                  <a:latin typeface="Georgia" panose="02040502050405020303" pitchFamily="18" charset="0"/>
                  <a:cs typeface="Arial" panose="020B0604020202020204" pitchFamily="34" charset="0"/>
                </a:rPr>
                <a:t> (</a:t>
              </a:r>
              <a:r>
                <a:rPr lang="en-US" sz="1600" dirty="0">
                  <a:latin typeface="Georgia" panose="02040502050405020303" pitchFamily="18" charset="0"/>
                  <a:cs typeface="Arial" panose="020B0604020202020204" pitchFamily="34" charset="0"/>
                </a:rPr>
                <a:t>50 mcg</a:t>
              </a:r>
              <a:r>
                <a:rPr lang="el-GR" sz="1600" dirty="0">
                  <a:latin typeface="Georgia" panose="02040502050405020303" pitchFamily="18" charset="0"/>
                  <a:cs typeface="Arial" panose="020B0604020202020204" pitchFamily="34" charset="0"/>
                </a:rPr>
                <a:t>) ή </a:t>
              </a:r>
              <a:r>
                <a:rPr lang="en-US" sz="1600" dirty="0">
                  <a:latin typeface="Georgia" panose="02040502050405020303" pitchFamily="18" charset="0"/>
                </a:rPr>
                <a:t>Johnson &amp; Johnson</a:t>
              </a:r>
              <a:endParaRPr lang="el-GR" sz="1600" dirty="0">
                <a:latin typeface="Georgia" panose="02040502050405020303" pitchFamily="18" charset="0"/>
              </a:endParaRPr>
            </a:p>
          </p:txBody>
        </p:sp>
        <p:pic>
          <p:nvPicPr>
            <p:cNvPr id="26" name="Graphic 25" descr="Needle outline">
              <a:extLst>
                <a:ext uri="{FF2B5EF4-FFF2-40B4-BE49-F238E27FC236}">
                  <a16:creationId xmlns:a16="http://schemas.microsoft.com/office/drawing/2014/main" id="{C202CAAF-3E9B-46EC-9329-4E34529BDD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753653" y="2543528"/>
              <a:ext cx="1162245" cy="116224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978678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object 5">
            <a:extLst>
              <a:ext uri="{FF2B5EF4-FFF2-40B4-BE49-F238E27FC236}">
                <a16:creationId xmlns:a16="http://schemas.microsoft.com/office/drawing/2014/main" id="{8AB80172-D85C-4CDB-B634-58DC457CE8F5}"/>
              </a:ext>
            </a:extLst>
          </p:cNvPr>
          <p:cNvSpPr/>
          <p:nvPr/>
        </p:nvSpPr>
        <p:spPr>
          <a:xfrm>
            <a:off x="0" y="0"/>
            <a:ext cx="12192001" cy="1226185"/>
          </a:xfrm>
          <a:custGeom>
            <a:avLst/>
            <a:gdLst/>
            <a:ahLst/>
            <a:cxnLst/>
            <a:rect l="l" t="t" r="r" b="b"/>
            <a:pathLst>
              <a:path w="12192000" h="1226185">
                <a:moveTo>
                  <a:pt x="12192000" y="0"/>
                </a:moveTo>
                <a:lnTo>
                  <a:pt x="0" y="0"/>
                </a:lnTo>
                <a:lnTo>
                  <a:pt x="0" y="1021664"/>
                </a:lnTo>
                <a:lnTo>
                  <a:pt x="5396" y="1068516"/>
                </a:lnTo>
                <a:lnTo>
                  <a:pt x="20767" y="1111525"/>
                </a:lnTo>
                <a:lnTo>
                  <a:pt x="44887" y="1149463"/>
                </a:lnTo>
                <a:lnTo>
                  <a:pt x="76530" y="1181106"/>
                </a:lnTo>
                <a:lnTo>
                  <a:pt x="114469" y="1205226"/>
                </a:lnTo>
                <a:lnTo>
                  <a:pt x="157478" y="1220598"/>
                </a:lnTo>
                <a:lnTo>
                  <a:pt x="204330" y="1225994"/>
                </a:lnTo>
                <a:lnTo>
                  <a:pt x="11987657" y="1225994"/>
                </a:lnTo>
                <a:lnTo>
                  <a:pt x="12034509" y="1220598"/>
                </a:lnTo>
                <a:lnTo>
                  <a:pt x="12077520" y="1205226"/>
                </a:lnTo>
                <a:lnTo>
                  <a:pt x="12115461" y="1181106"/>
                </a:lnTo>
                <a:lnTo>
                  <a:pt x="12147107" y="1149463"/>
                </a:lnTo>
                <a:lnTo>
                  <a:pt x="12171229" y="1111525"/>
                </a:lnTo>
                <a:lnTo>
                  <a:pt x="12186602" y="1068516"/>
                </a:lnTo>
                <a:lnTo>
                  <a:pt x="12192000" y="1021664"/>
                </a:lnTo>
                <a:lnTo>
                  <a:pt x="1219200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Georgia" panose="02040502050405020303" pitchFamily="18" charset="0"/>
              </a:rPr>
              <a:t>   </a:t>
            </a:r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Georgia" panose="02040502050405020303" pitchFamily="18" charset="0"/>
              </a:rPr>
              <a:t> </a:t>
            </a:r>
            <a:r>
              <a:rPr lang="el-GR" sz="3200" dirty="0">
                <a:solidFill>
                  <a:srgbClr val="2C5AA0"/>
                </a:solidFill>
                <a:latin typeface="Georgia" panose="02040502050405020303" pitchFamily="18" charset="0"/>
                <a:cs typeface="Arial"/>
              </a:rPr>
              <a:t>Εμβολιασμός με αναμνηστική δόση &amp; νόσηση</a:t>
            </a:r>
            <a:endParaRPr sz="3200" dirty="0">
              <a:solidFill>
                <a:srgbClr val="2C5AA0"/>
              </a:solidFill>
              <a:latin typeface="Georgia" panose="02040502050405020303" pitchFamily="18" charset="0"/>
              <a:cs typeface="Arial"/>
            </a:endParaRPr>
          </a:p>
        </p:txBody>
      </p:sp>
      <p:pic>
        <p:nvPicPr>
          <p:cNvPr id="54" name="object 10">
            <a:extLst>
              <a:ext uri="{FF2B5EF4-FFF2-40B4-BE49-F238E27FC236}">
                <a16:creationId xmlns:a16="http://schemas.microsoft.com/office/drawing/2014/main" id="{EB8A14A7-DAD5-4AF2-9724-89BD1A5A232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79726" y="249021"/>
            <a:ext cx="1451225" cy="72000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8FDC690-3E08-4564-BD8A-3BA44EF6013A}"/>
              </a:ext>
            </a:extLst>
          </p:cNvPr>
          <p:cNvSpPr txBox="1"/>
          <p:nvPr/>
        </p:nvSpPr>
        <p:spPr>
          <a:xfrm>
            <a:off x="1048355" y="1480609"/>
            <a:ext cx="298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Περίπτωση </a:t>
            </a:r>
            <a:r>
              <a:rPr lang="en-US" sz="2000" u="sng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3</a:t>
            </a:r>
            <a:r>
              <a:rPr lang="el-GR" sz="2000" u="sng" baseline="30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η</a:t>
            </a:r>
            <a:endParaRPr lang="el-GR" sz="2000" u="sng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C41BFFD-0510-409B-8AA9-F5E91CA16F96}"/>
              </a:ext>
            </a:extLst>
          </p:cNvPr>
          <p:cNvGrpSpPr/>
          <p:nvPr/>
        </p:nvGrpSpPr>
        <p:grpSpPr>
          <a:xfrm>
            <a:off x="1117647" y="2026384"/>
            <a:ext cx="8461647" cy="1847002"/>
            <a:chOff x="504420" y="2842110"/>
            <a:chExt cx="8461647" cy="1847002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064AB75-0F44-4D22-B2B9-DFFF16104B91}"/>
                </a:ext>
              </a:extLst>
            </p:cNvPr>
            <p:cNvGrpSpPr/>
            <p:nvPr/>
          </p:nvGrpSpPr>
          <p:grpSpPr>
            <a:xfrm>
              <a:off x="504420" y="2842110"/>
              <a:ext cx="7512230" cy="1847002"/>
              <a:chOff x="667962" y="4583234"/>
              <a:chExt cx="7811706" cy="2119622"/>
            </a:xfrm>
          </p:grpSpPr>
          <p:pic>
            <p:nvPicPr>
              <p:cNvPr id="17" name="Graphic 16" descr="Needle outline">
                <a:extLst>
                  <a:ext uri="{FF2B5EF4-FFF2-40B4-BE49-F238E27FC236}">
                    <a16:creationId xmlns:a16="http://schemas.microsoft.com/office/drawing/2014/main" id="{0E60BDDE-D751-4393-A28A-8C7EA92470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294569" y="4583234"/>
                <a:ext cx="1162245" cy="1162245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8" name="Graphic 17" descr="Needle outline">
                <a:extLst>
                  <a:ext uri="{FF2B5EF4-FFF2-40B4-BE49-F238E27FC236}">
                    <a16:creationId xmlns:a16="http://schemas.microsoft.com/office/drawing/2014/main" id="{44A2BFB5-C745-47F0-8D3E-DE552FEB06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686664" y="4663861"/>
                <a:ext cx="1162245" cy="1162245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6B2AA26-8582-47F2-B2A4-D2E5B9595CB5}"/>
                  </a:ext>
                </a:extLst>
              </p:cNvPr>
              <p:cNvSpPr txBox="1"/>
              <p:nvPr/>
            </p:nvSpPr>
            <p:spPr>
              <a:xfrm>
                <a:off x="667962" y="6031767"/>
                <a:ext cx="5097578" cy="6710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600" dirty="0">
                    <a:latin typeface="Georgia" panose="02040502050405020303" pitchFamily="18" charset="0"/>
                  </a:rPr>
                  <a:t>Ολοκληρωμένος εμβολιασμός με την 1</a:t>
                </a:r>
                <a:r>
                  <a:rPr lang="el-GR" sz="1600" baseline="30000" dirty="0">
                    <a:latin typeface="Georgia" panose="02040502050405020303" pitchFamily="18" charset="0"/>
                  </a:rPr>
                  <a:t>η</a:t>
                </a:r>
                <a:r>
                  <a:rPr lang="el-GR" sz="1600" dirty="0">
                    <a:latin typeface="Georgia" panose="02040502050405020303" pitchFamily="18" charset="0"/>
                  </a:rPr>
                  <a:t> δόση </a:t>
                </a:r>
                <a:r>
                  <a:rPr lang="en-US" sz="1600" dirty="0">
                    <a:latin typeface="Georgia" panose="02040502050405020303" pitchFamily="18" charset="0"/>
                    <a:cs typeface="Arial" panose="020B0604020202020204" pitchFamily="34" charset="0"/>
                  </a:rPr>
                  <a:t>Pfizer</a:t>
                </a:r>
                <a:r>
                  <a:rPr lang="el-GR" sz="1600" dirty="0">
                    <a:latin typeface="Georgia" panose="02040502050405020303" pitchFamily="18" charset="0"/>
                    <a:cs typeface="Arial" panose="020B0604020202020204" pitchFamily="34" charset="0"/>
                  </a:rPr>
                  <a:t> ή </a:t>
                </a:r>
                <a:r>
                  <a:rPr lang="en-US" sz="1600" dirty="0" err="1">
                    <a:latin typeface="Georgia" panose="02040502050405020303" pitchFamily="18" charset="0"/>
                    <a:cs typeface="Arial" panose="020B0604020202020204" pitchFamily="34" charset="0"/>
                  </a:rPr>
                  <a:t>Moderna</a:t>
                </a:r>
                <a:r>
                  <a:rPr lang="el-GR" sz="1600" dirty="0">
                    <a:latin typeface="Georgia" panose="02040502050405020303" pitchFamily="18" charset="0"/>
                  </a:rPr>
                  <a:t> και με τη 2</a:t>
                </a:r>
                <a:r>
                  <a:rPr lang="el-GR" sz="1600" baseline="30000" dirty="0">
                    <a:latin typeface="Georgia" panose="02040502050405020303" pitchFamily="18" charset="0"/>
                  </a:rPr>
                  <a:t>η</a:t>
                </a:r>
                <a:r>
                  <a:rPr lang="el-GR" sz="1600" dirty="0">
                    <a:latin typeface="Georgia" panose="02040502050405020303" pitchFamily="18" charset="0"/>
                  </a:rPr>
                  <a:t> δόση </a:t>
                </a:r>
                <a:r>
                  <a:rPr lang="en-US" sz="1600" dirty="0">
                    <a:latin typeface="Georgia" panose="02040502050405020303" pitchFamily="18" charset="0"/>
                  </a:rPr>
                  <a:t>Johnson &amp; Johnson</a:t>
                </a:r>
                <a:endParaRPr lang="el-GR" sz="1600" dirty="0">
                  <a:latin typeface="Georgia" panose="02040502050405020303" pitchFamily="18" charset="0"/>
                </a:endParaRPr>
              </a:p>
            </p:txBody>
          </p:sp>
          <p:pic>
            <p:nvPicPr>
              <p:cNvPr id="20" name="Graphic 19" descr="Needle outline">
                <a:extLst>
                  <a:ext uri="{FF2B5EF4-FFF2-40B4-BE49-F238E27FC236}">
                    <a16:creationId xmlns:a16="http://schemas.microsoft.com/office/drawing/2014/main" id="{54B7844E-526D-4EE7-BF60-5B38716644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317423" y="4706871"/>
                <a:ext cx="1162245" cy="1162245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39654A7-EA8D-46A9-AF6A-CBE2E68D307B}"/>
                </a:ext>
              </a:extLst>
            </p:cNvPr>
            <p:cNvSpPr txBox="1"/>
            <p:nvPr/>
          </p:nvSpPr>
          <p:spPr>
            <a:xfrm>
              <a:off x="5949544" y="4104336"/>
              <a:ext cx="30165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latin typeface="Georgia" panose="02040502050405020303" pitchFamily="18" charset="0"/>
                </a:rPr>
                <a:t>Δεν συστήνεται αναμνηστική δόση</a:t>
              </a:r>
            </a:p>
          </p:txBody>
        </p:sp>
      </p:grp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99964C37-0726-4269-9F54-E925DFE0EAB6}"/>
              </a:ext>
            </a:extLst>
          </p:cNvPr>
          <p:cNvSpPr/>
          <p:nvPr/>
        </p:nvSpPr>
        <p:spPr>
          <a:xfrm>
            <a:off x="5081581" y="2137769"/>
            <a:ext cx="768360" cy="321829"/>
          </a:xfrm>
          <a:prstGeom prst="rightArrow">
            <a:avLst/>
          </a:prstGeom>
          <a:solidFill>
            <a:srgbClr val="4F81BD">
              <a:lumMod val="60000"/>
              <a:lumOff val="40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&quot;Not Allowed&quot; Symbol 23">
            <a:extLst>
              <a:ext uri="{FF2B5EF4-FFF2-40B4-BE49-F238E27FC236}">
                <a16:creationId xmlns:a16="http://schemas.microsoft.com/office/drawing/2014/main" id="{9EFB85EF-E6F7-445F-B44A-1ADECEE3E397}"/>
              </a:ext>
            </a:extLst>
          </p:cNvPr>
          <p:cNvSpPr/>
          <p:nvPr/>
        </p:nvSpPr>
        <p:spPr>
          <a:xfrm>
            <a:off x="7359283" y="1954909"/>
            <a:ext cx="1423500" cy="1371181"/>
          </a:xfrm>
          <a:prstGeom prst="noSmoking">
            <a:avLst>
              <a:gd name="adj" fmla="val 581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024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2C5AA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13166" y="5206481"/>
            <a:ext cx="2478832" cy="123484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05947" y="5301842"/>
            <a:ext cx="1087520" cy="1065892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2600</TotalTime>
  <Words>268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</vt:lpstr>
      <vt:lpstr>Calibri</vt:lpstr>
      <vt:lpstr>Calibri Light</vt:lpstr>
      <vt:lpstr>Georgia</vt:lpstr>
      <vt:lpstr>Roboto</vt:lpstr>
      <vt:lpstr>Wingdings</vt:lpstr>
      <vt:lpstr>1_Office Theme</vt:lpstr>
      <vt:lpstr>Office Theme</vt:lpstr>
      <vt:lpstr>7_Office Theme</vt:lpstr>
      <vt:lpstr>2_Office Theme</vt:lpstr>
      <vt:lpstr>think-cell Slide</vt:lpstr>
      <vt:lpstr>PowerPoint Presentation</vt:lpstr>
      <vt:lpstr>Συστάσεις για τη χορήγηση αναμνηστικής δόσης του εμβολίου κατά του κορωνοϊού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Alexia Ileana Salmon (GR)</dc:creator>
  <cp:lastModifiedBy>Vasilis Elaiotrivaris (GR)</cp:lastModifiedBy>
  <cp:revision>130</cp:revision>
  <dcterms:created xsi:type="dcterms:W3CDTF">2021-04-30T08:28:05Z</dcterms:created>
  <dcterms:modified xsi:type="dcterms:W3CDTF">2021-11-12T14:39:38Z</dcterms:modified>
</cp:coreProperties>
</file>